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73" r:id="rId2"/>
  </p:sldMasterIdLst>
  <p:notesMasterIdLst>
    <p:notesMasterId r:id="rId23"/>
  </p:notesMasterIdLst>
  <p:handoutMasterIdLst>
    <p:handoutMasterId r:id="rId24"/>
  </p:handoutMasterIdLst>
  <p:sldIdLst>
    <p:sldId id="412" r:id="rId3"/>
    <p:sldId id="398" r:id="rId4"/>
    <p:sldId id="413" r:id="rId5"/>
    <p:sldId id="399" r:id="rId6"/>
    <p:sldId id="396" r:id="rId7"/>
    <p:sldId id="414" r:id="rId8"/>
    <p:sldId id="415" r:id="rId9"/>
    <p:sldId id="416" r:id="rId10"/>
    <p:sldId id="402" r:id="rId11"/>
    <p:sldId id="403" r:id="rId12"/>
    <p:sldId id="419" r:id="rId13"/>
    <p:sldId id="421" r:id="rId14"/>
    <p:sldId id="420" r:id="rId15"/>
    <p:sldId id="422" r:id="rId16"/>
    <p:sldId id="423" r:id="rId17"/>
    <p:sldId id="424" r:id="rId18"/>
    <p:sldId id="408" r:id="rId19"/>
    <p:sldId id="411" r:id="rId20"/>
    <p:sldId id="418" r:id="rId21"/>
    <p:sldId id="39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27" autoAdjust="0"/>
    <p:restoredTop sz="66473" autoAdjust="0"/>
  </p:normalViewPr>
  <p:slideViewPr>
    <p:cSldViewPr>
      <p:cViewPr>
        <p:scale>
          <a:sx n="50" d="100"/>
          <a:sy n="50" d="100"/>
        </p:scale>
        <p:origin x="1600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618DB-C39A-4752-86DC-11DA180002E5}" type="datetime1">
              <a:rPr lang="ru-RU" smtClean="0"/>
              <a:t>13.04.2017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9A08-378C-4B2C-B04E-ACAF69882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25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8F3947A8-44F5-4BA6-AC9D-93112B146D16}" type="datetime1">
              <a:rPr lang="ru-RU" smtClean="0"/>
              <a:t>13.04.2017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76769E-C829-4283-B80E-CB90D995C2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9351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23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728" indent="0">
              <a:spcAft>
                <a:spcPts val="500"/>
              </a:spcAft>
              <a:buNone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666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752" fontAlgn="base">
              <a:defRPr/>
            </a:pPr>
            <a:endParaRPr lang="ru-RU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5385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752" fontAlgn="base">
              <a:defRPr/>
            </a:pPr>
            <a:endParaRPr lang="ru-RU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389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752" fontAlgn="base">
              <a:defRPr/>
            </a:pPr>
            <a:endParaRPr lang="ru-RU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633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752" fontAlgn="base">
              <a:defRPr/>
            </a:pPr>
            <a:endParaRPr lang="ru-RU" sz="13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649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752" fontAlgn="base">
              <a:defRPr/>
            </a:pPr>
            <a:endParaRPr lang="ru-RU" sz="13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381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207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54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26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476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19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20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846889"/>
            <a:ext cx="7772400" cy="1094279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dirty="0" smtClean="0"/>
              <a:t>Образец подзаголовка</a:t>
            </a:r>
            <a:endParaRPr kumimoji="0"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8A575D-1ACF-4DE3-AE64-1E2FE2422CBD}" type="datetime1">
              <a:rPr lang="ru-RU" smtClean="0"/>
              <a:t>13.04.2017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000" b="0">
              <a:solidFill>
                <a:schemeClr val="tx1"/>
              </a:solidFill>
            </a:endParaRPr>
          </a:p>
        </p:txBody>
      </p:sp>
      <p:sp>
        <p:nvSpPr>
          <p:cNvPr id="18" name="Rectangle 1"/>
          <p:cNvSpPr txBox="1">
            <a:spLocks/>
          </p:cNvSpPr>
          <p:nvPr/>
        </p:nvSpPr>
        <p:spPr>
          <a:xfrm>
            <a:off x="683917" y="1425934"/>
            <a:ext cx="7772400" cy="182976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r"/>
            <a:r>
              <a:rPr lang="en-US" sz="7200" dirty="0" smtClean="0"/>
              <a:t>UniTesS</a:t>
            </a: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31878" y="6474822"/>
            <a:ext cx="18038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</a:rPr>
              <a:t>www.unitess.ru</a:t>
            </a:r>
            <a:endParaRPr lang="ru-RU" sz="1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DABFB7C-C336-4583-8576-6CC431F2769C}" type="datetime1">
              <a:rPr lang="ru-RU" smtClean="0"/>
              <a:t>13.04.2017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410EEA-824F-4D46-AFE7-60426C8C06B0}" type="slidenum">
              <a:rPr lang="en-US" smtClean="0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B84E-EBEF-4270-8291-CF069C80FD59}" type="datetime1">
              <a:rPr lang="ru-RU" smtClean="0"/>
              <a:t>13.04.2017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706B-CAA8-44C6-BA61-8BD93FDADA7F}" type="datetime1">
              <a:rPr lang="ru-RU" smtClean="0"/>
              <a:t>13.04.2017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 hasCustomPrompt="1"/>
          </p:nvPr>
        </p:nvSpPr>
        <p:spPr>
          <a:xfrm>
            <a:off x="685800" y="764704"/>
            <a:ext cx="7772400" cy="4046607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8A575D-1ACF-4DE3-AE64-1E2FE2422CBD}" type="datetime1">
              <a:rPr lang="ru-RU" smtClean="0"/>
              <a:t>13.04.2017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000" b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07904" y="-10537"/>
            <a:ext cx="14700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www.unitess.by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31878" y="6474822"/>
            <a:ext cx="18038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</a:rPr>
              <a:t>www.unitess.ru</a:t>
            </a:r>
            <a:endParaRPr lang="ru-RU" sz="1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9342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81328"/>
            <a:ext cx="7427168" cy="4525963"/>
          </a:xfrm>
        </p:spPr>
        <p:txBody>
          <a:bodyPr/>
          <a:lstStyle>
            <a:lvl1pPr marL="109728" indent="0">
              <a:buNone/>
              <a:defRPr/>
            </a:lvl1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F4B6-80D2-4C06-B8AC-44899E0AEBB9}" type="datetime1">
              <a:rPr lang="ru-RU" smtClean="0"/>
              <a:t>13.04.2017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u="none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7007-92A3-49DE-97B6-E263F23B68B3}" type="datetime1">
              <a:rPr lang="ru-RU" smtClean="0"/>
              <a:t>13.04.2017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7EF0C-0898-4E4D-8E37-3E969302A70D}" type="datetime1">
              <a:rPr lang="ru-RU" smtClean="0"/>
              <a:t>13.04.2017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774C-9E74-4B30-983F-8C31114831AB}" type="datetime1">
              <a:rPr lang="ru-RU" smtClean="0"/>
              <a:t>13.04.2017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1F5B-7A04-4026-B75E-004FC2C6DF29}" type="datetime1">
              <a:rPr lang="ru-RU" smtClean="0"/>
              <a:t>13.04.2017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2E32-13F1-4B84-B4C3-E6DD8783F9FA}" type="datetime1">
              <a:rPr lang="ru-RU" smtClean="0"/>
              <a:t>13.04.2017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D23A5BF-97A2-4D61-A11C-4B35A4433ADB}" type="datetime1">
              <a:rPr lang="ru-RU" smtClean="0"/>
              <a:t>13.04.2017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58A575D-1ACF-4DE3-AE64-1E2FE2422CBD}" type="datetime1">
              <a:rPr lang="ru-RU" smtClean="0"/>
              <a:t>13.04.2017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000" b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31878" y="6474822"/>
            <a:ext cx="18038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</a:rPr>
              <a:t>www.unitess.ru</a:t>
            </a:r>
            <a:endParaRPr lang="ru-RU" sz="1600" b="1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tess.ru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zsm\AppData\Local\Temp\notesC7A056\IEC GM 2015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8640"/>
            <a:ext cx="1455979" cy="9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артинки по запросу ni alliance part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1" y="188641"/>
            <a:ext cx="3096345" cy="967608"/>
          </a:xfrm>
          <a:prstGeom prst="rect">
            <a:avLst/>
          </a:prstGeom>
          <a:noFill/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3284984"/>
            <a:ext cx="7990656" cy="1094279"/>
          </a:xfrm>
        </p:spPr>
        <p:txBody>
          <a:bodyPr>
            <a:normAutofit fontScale="92500" lnSpcReduction="20000"/>
          </a:bodyPr>
          <a:lstStyle/>
          <a:p>
            <a:r>
              <a:rPr lang="ru-RU" sz="4000" dirty="0"/>
              <a:t>Общие проблемы автоматизации </a:t>
            </a:r>
            <a:r>
              <a:rPr lang="ru-RU" sz="4000" dirty="0" smtClean="0"/>
              <a:t>лабораторий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21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331640" y="5706613"/>
            <a:ext cx="7704856" cy="1299599"/>
          </a:xfrm>
        </p:spPr>
        <p:txBody>
          <a:bodyPr>
            <a:normAutofit/>
          </a:bodyPr>
          <a:lstStyle/>
          <a:p>
            <a:pPr marL="109728" indent="0" algn="r">
              <a:spcAft>
                <a:spcPts val="500"/>
              </a:spcAft>
              <a:buNone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предназначен для считывания показаний с экранов приборов с индикаторами любого типа</a:t>
            </a:r>
          </a:p>
          <a:p>
            <a:pPr marL="109728" indent="0" algn="r">
              <a:spcAft>
                <a:spcPts val="500"/>
              </a:spcAft>
              <a:buNone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позволяет автоматизировать работы с приборами без интерфейса управления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UniTesS Vision - </a:t>
            </a:r>
            <a:r>
              <a:rPr lang="ru-RU" sz="2800" dirty="0" smtClean="0"/>
              <a:t>модуль машинного </a:t>
            </a:r>
            <a:r>
              <a:rPr lang="ru-RU" sz="2800" dirty="0"/>
              <a:t>зрения</a:t>
            </a:r>
            <a:endParaRPr lang="en-US" sz="2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39552" y="620688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624736" cy="493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03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52" y="1700808"/>
            <a:ext cx="4905375" cy="2438400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/>
              <a:t>Считывание показаний с любых типов индикаторов</a:t>
            </a:r>
            <a:endParaRPr lang="ru-RU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831" y="3462916"/>
            <a:ext cx="4238625" cy="150495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0" y="3610829"/>
            <a:ext cx="4097660" cy="2110120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12776"/>
            <a:ext cx="4320480" cy="2050140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94427"/>
            <a:ext cx="4182219" cy="2946877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1566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865015" cy="4994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4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980728"/>
            <a:ext cx="8064896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60648"/>
            <a:ext cx="3073023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SC_2558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272808" cy="577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85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SC_94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6832"/>
            <a:ext cx="5015702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6832"/>
            <a:ext cx="3516548" cy="2321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NMEA protoco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2645660"/>
            <a:ext cx="3516548" cy="243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result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966" y="4337184"/>
            <a:ext cx="3895402" cy="232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58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ages.by.prom.st/79024056_w640_h2048_p1160119_0.jpg?PIMAGE_ID=790240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2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310952" y="764704"/>
            <a:ext cx="6861448" cy="189866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800"/>
              </a:spcAft>
              <a:buClrTx/>
              <a:buSzTx/>
              <a:buNone/>
              <a:defRPr/>
            </a:pPr>
            <a:r>
              <a:rPr lang="ru-RU" sz="2000" dirty="0" smtClean="0"/>
              <a:t>текстовый </a:t>
            </a:r>
            <a:r>
              <a:rPr lang="ru-RU" sz="2000" dirty="0"/>
              <a:t>файл содержащий методику измерений, контрольные точки и </a:t>
            </a:r>
            <a:r>
              <a:rPr lang="ru-RU" sz="2000" dirty="0" smtClean="0"/>
              <a:t>допуски</a:t>
            </a:r>
            <a:r>
              <a:rPr lang="ru-RU" sz="2000" dirty="0"/>
              <a:t>;</a:t>
            </a:r>
            <a:endParaRPr lang="en-US" sz="2000" dirty="0" smtClean="0"/>
          </a:p>
          <a:p>
            <a:pPr marL="0" indent="0">
              <a:spcBef>
                <a:spcPts val="0"/>
              </a:spcBef>
              <a:spcAft>
                <a:spcPts val="800"/>
              </a:spcAft>
              <a:buClrTx/>
              <a:buSzTx/>
              <a:buNone/>
              <a:defRPr/>
            </a:pPr>
            <a:r>
              <a:rPr lang="ru-RU" sz="2000" dirty="0"/>
              <a:t>п</a:t>
            </a:r>
            <a:r>
              <a:rPr lang="ru-RU" sz="2000" dirty="0" smtClean="0"/>
              <a:t>ростой </a:t>
            </a:r>
            <a:r>
              <a:rPr lang="ru-RU" sz="2000" dirty="0"/>
              <a:t>язык </a:t>
            </a:r>
            <a:r>
              <a:rPr lang="ru-RU" sz="2000" dirty="0" smtClean="0"/>
              <a:t>программирования;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 marL="0" indent="0">
              <a:spcBef>
                <a:spcPts val="0"/>
              </a:spcBef>
              <a:spcAft>
                <a:spcPts val="800"/>
              </a:spcAft>
              <a:buClrTx/>
              <a:buSzTx/>
              <a:buNone/>
              <a:defRPr/>
            </a:pPr>
            <a:r>
              <a:rPr lang="ru-RU" sz="2000" dirty="0"/>
              <a:t>з</a:t>
            </a:r>
            <a:r>
              <a:rPr lang="ru-RU" sz="2000" dirty="0" smtClean="0"/>
              <a:t>ащищен от несанкционированного изменения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ClrTx/>
              <a:buSzTx/>
              <a:buNone/>
              <a:defRPr/>
            </a:pPr>
            <a:r>
              <a:rPr lang="ru-RU" sz="2000" dirty="0"/>
              <a:t>в</a:t>
            </a:r>
            <a:r>
              <a:rPr lang="ru-RU" sz="2000" dirty="0" smtClean="0"/>
              <a:t>ремя </a:t>
            </a:r>
            <a:r>
              <a:rPr lang="ru-RU" sz="2000" dirty="0"/>
              <a:t>освоения не более </a:t>
            </a:r>
            <a:r>
              <a:rPr lang="ru-RU" sz="2000" dirty="0" smtClean="0"/>
              <a:t>двух недель.</a:t>
            </a:r>
            <a:endParaRPr lang="ru-RU" sz="2000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18864" y="0"/>
            <a:ext cx="8229600" cy="836712"/>
          </a:xfrm>
        </p:spPr>
        <p:txBody>
          <a:bodyPr/>
          <a:lstStyle/>
          <a:p>
            <a:r>
              <a:rPr lang="ru-RU" sz="2800" dirty="0" smtClean="0"/>
              <a:t>Скрипт </a:t>
            </a:r>
            <a:r>
              <a:rPr lang="en-US" sz="2800" dirty="0" smtClean="0"/>
              <a:t>UniTesS</a:t>
            </a:r>
            <a:endParaRPr lang="en-US" sz="2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1560" y="620688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71600" y="620688"/>
            <a:ext cx="155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973150" y="98072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971600" y="1660699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973150" y="206084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9" y="2663370"/>
            <a:ext cx="4851812" cy="213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751" y="3423160"/>
            <a:ext cx="6043414" cy="322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>
            <a:off x="971600" y="242088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60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18864" y="0"/>
            <a:ext cx="8229600" cy="836712"/>
          </a:xfrm>
        </p:spPr>
        <p:txBody>
          <a:bodyPr/>
          <a:lstStyle/>
          <a:p>
            <a:r>
              <a:rPr lang="ru-RU" sz="2800" dirty="0" smtClean="0"/>
              <a:t>Однотипные команды</a:t>
            </a:r>
            <a:endParaRPr lang="en-US" sz="2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1560" y="620688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4" y="980728"/>
            <a:ext cx="8893153" cy="381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06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187624" y="1124744"/>
            <a:ext cx="7776864" cy="3816424"/>
          </a:xfrm>
        </p:spPr>
        <p:txBody>
          <a:bodyPr>
            <a:noAutofit/>
          </a:bodyPr>
          <a:lstStyle/>
          <a:p>
            <a:pPr marL="109728" indent="0">
              <a:spcBef>
                <a:spcPts val="600"/>
              </a:spcBef>
              <a:spcAft>
                <a:spcPts val="800"/>
              </a:spcAft>
              <a:buNone/>
            </a:pPr>
            <a:r>
              <a:rPr lang="ru-RU" sz="2400" dirty="0" smtClean="0"/>
              <a:t>Составление детального технического задания</a:t>
            </a:r>
          </a:p>
          <a:p>
            <a:pPr marL="109728" indent="0">
              <a:spcBef>
                <a:spcPts val="600"/>
              </a:spcBef>
              <a:spcAft>
                <a:spcPts val="800"/>
              </a:spcAft>
              <a:buNone/>
            </a:pPr>
            <a:r>
              <a:rPr lang="ru-RU" sz="2400" dirty="0" smtClean="0"/>
              <a:t>Поставка</a:t>
            </a:r>
          </a:p>
          <a:p>
            <a:pPr marL="109728" indent="0">
              <a:spcBef>
                <a:spcPts val="600"/>
              </a:spcBef>
              <a:spcAft>
                <a:spcPts val="800"/>
              </a:spcAft>
              <a:buNone/>
            </a:pPr>
            <a:r>
              <a:rPr lang="ru-RU" sz="2400" dirty="0" smtClean="0"/>
              <a:t>Пуско-наладочные работы</a:t>
            </a:r>
          </a:p>
          <a:p>
            <a:pPr marL="109728" indent="0">
              <a:spcBef>
                <a:spcPts val="600"/>
              </a:spcBef>
              <a:spcAft>
                <a:spcPts val="800"/>
              </a:spcAft>
              <a:buNone/>
            </a:pPr>
            <a:r>
              <a:rPr lang="ru-RU" sz="2400" dirty="0" smtClean="0"/>
              <a:t>Интеграция </a:t>
            </a:r>
            <a:r>
              <a:rPr lang="en-US" sz="2400" dirty="0" smtClean="0"/>
              <a:t>c </a:t>
            </a:r>
            <a:r>
              <a:rPr lang="ru-RU" sz="2400" dirty="0" smtClean="0"/>
              <a:t>существующими базами данных</a:t>
            </a:r>
            <a:endParaRPr lang="ru-RU" sz="2400" dirty="0"/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ru-RU" sz="2400" dirty="0" smtClean="0"/>
              <a:t>Модернизация под </a:t>
            </a:r>
            <a:r>
              <a:rPr lang="ru-RU" sz="2400" dirty="0"/>
              <a:t>специфические </a:t>
            </a:r>
            <a:r>
              <a:rPr lang="ru-RU" sz="2400" dirty="0" smtClean="0"/>
              <a:t>задачи</a:t>
            </a:r>
            <a:endParaRPr lang="en-US" sz="2400" dirty="0"/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ru-RU" sz="2400" dirty="0" smtClean="0"/>
              <a:t>Гарантийное обслуживание</a:t>
            </a:r>
          </a:p>
          <a:p>
            <a:pPr marL="109728" indent="0">
              <a:spcBef>
                <a:spcPts val="600"/>
              </a:spcBef>
              <a:spcAft>
                <a:spcPts val="800"/>
              </a:spcAft>
              <a:buNone/>
            </a:pPr>
            <a:r>
              <a:rPr lang="ru-RU" sz="2400" dirty="0" smtClean="0"/>
              <a:t>Обучение сотрудников</a:t>
            </a: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ru-RU" sz="2400" dirty="0" smtClean="0"/>
              <a:t>Техническая поддержка и консультации 24/7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908720"/>
            <a:ext cx="4536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27584" y="908720"/>
            <a:ext cx="0" cy="4176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827584" y="134076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827584" y="400506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827584" y="458112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27584" y="350100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27584" y="292494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7216"/>
            <a:ext cx="576064" cy="69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"/>
          <p:cNvSpPr txBox="1">
            <a:spLocks/>
          </p:cNvSpPr>
          <p:nvPr/>
        </p:nvSpPr>
        <p:spPr>
          <a:xfrm>
            <a:off x="827584" y="0"/>
            <a:ext cx="7859216" cy="8367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pperplate Gothic Bold" pitchFamily="34" charset="0"/>
                <a:ea typeface="+mj-ea"/>
                <a:cs typeface="+mj-cs"/>
              </a:rPr>
              <a:t>UniTesS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®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под ключ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827584" y="508518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827584" y="184482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827584" y="242088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19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331640" y="1412776"/>
            <a:ext cx="7643192" cy="403244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Сокращение сроков измерений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Соблюдение методик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Взаимозаменяемость персонала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Зачем нужна автоматизация?</a:t>
            </a:r>
            <a:endParaRPr lang="en-US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196752"/>
            <a:ext cx="5184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961884" y="1196752"/>
            <a:ext cx="9716" cy="1609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971409" y="156949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61884" y="218390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981125" y="280632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80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266429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hlinkClick r:id="rId3"/>
              </a:rPr>
              <a:t>www.unitess.by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Спасибо за внимание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9981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331640" y="1412776"/>
            <a:ext cx="7643192" cy="169428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Постоянное обновление парка СИ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Замена эталонов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Изменение методик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Короткий жизненный цикл ПО</a:t>
            </a:r>
            <a:endParaRPr lang="en-US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196752"/>
            <a:ext cx="5616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961884" y="1196752"/>
            <a:ext cx="9716" cy="1609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971409" y="156949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61884" y="218390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981125" y="280632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2"/>
          <p:cNvSpPr txBox="1">
            <a:spLocks/>
          </p:cNvSpPr>
          <p:nvPr/>
        </p:nvSpPr>
        <p:spPr>
          <a:xfrm>
            <a:off x="966742" y="3645024"/>
            <a:ext cx="7277666" cy="151216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>
            <a:normAutofit/>
          </a:bodyPr>
          <a:lstStyle>
            <a:lvl1pPr marL="109728" indent="0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1200"/>
              </a:spcBef>
            </a:pPr>
            <a:r>
              <a:rPr lang="ru-RU" sz="2000" dirty="0" smtClean="0"/>
              <a:t>Открытая архитектура </a:t>
            </a:r>
            <a:r>
              <a:rPr lang="en-US" sz="2000" dirty="0" smtClean="0"/>
              <a:t>UniTesS </a:t>
            </a:r>
            <a:r>
              <a:rPr lang="ru-RU" sz="2000" dirty="0" smtClean="0"/>
              <a:t>и простой язык программирования (описания методик) позволяют пользователям самостоятельно менять методики и расширять перечень поверяемых приборов. </a:t>
            </a:r>
            <a:endParaRPr lang="en-US" sz="20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7736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331640" y="1412776"/>
            <a:ext cx="7643192" cy="169428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ПО применяемое в лаборатории должно быть  </a:t>
            </a:r>
            <a:r>
              <a:rPr lang="ru-RU" sz="2000" dirty="0" err="1" smtClean="0"/>
              <a:t>валидировано</a:t>
            </a:r>
            <a:endParaRPr lang="ru-RU" sz="20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/>
              <a:t>Закрытая </a:t>
            </a:r>
            <a:r>
              <a:rPr lang="ru-RU" sz="2000" dirty="0" smtClean="0"/>
              <a:t>архитектура типового ПО не позволяет увидеть промежуточные значения. Пользователь видит только конечный результат</a:t>
            </a:r>
            <a:endParaRPr lang="ru-RU" sz="2000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Валидация</a:t>
            </a:r>
            <a:r>
              <a:rPr lang="ru-RU" sz="2800" dirty="0" smtClean="0"/>
              <a:t> </a:t>
            </a:r>
            <a:r>
              <a:rPr lang="ru-RU" sz="2800" dirty="0"/>
              <a:t>ПО</a:t>
            </a:r>
            <a:endParaRPr lang="en-US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196752"/>
            <a:ext cx="2736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71600" y="1196752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971409" y="156949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61884" y="227687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2"/>
          <p:cNvSpPr txBox="1">
            <a:spLocks/>
          </p:cNvSpPr>
          <p:nvPr/>
        </p:nvSpPr>
        <p:spPr>
          <a:xfrm>
            <a:off x="251520" y="3068960"/>
            <a:ext cx="8424936" cy="28803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>
            <a:normAutofit lnSpcReduction="10000"/>
          </a:bodyPr>
          <a:lstStyle>
            <a:lvl1pPr marL="109728" indent="0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1200"/>
              </a:spcBef>
            </a:pPr>
            <a:r>
              <a:rPr lang="en-US" sz="2000" dirty="0" smtClean="0"/>
              <a:t>UniTesS </a:t>
            </a:r>
            <a:r>
              <a:rPr lang="ru-RU" sz="2000" dirty="0" smtClean="0"/>
              <a:t>сертифицирован в РФ:</a:t>
            </a:r>
          </a:p>
          <a:p>
            <a:pPr>
              <a:spcBef>
                <a:spcPts val="1200"/>
              </a:spcBef>
            </a:pPr>
            <a:endParaRPr lang="ru-RU" sz="2000" dirty="0"/>
          </a:p>
          <a:p>
            <a:pPr>
              <a:spcBef>
                <a:spcPts val="1200"/>
              </a:spcBef>
            </a:pPr>
            <a:endParaRPr lang="ru-RU" sz="2000" dirty="0" smtClean="0"/>
          </a:p>
          <a:p>
            <a:pPr>
              <a:spcBef>
                <a:spcPts val="1200"/>
              </a:spcBef>
            </a:pPr>
            <a:endParaRPr lang="ru-RU" sz="2000" dirty="0" smtClean="0"/>
          </a:p>
          <a:p>
            <a:pPr>
              <a:spcBef>
                <a:spcPts val="1200"/>
              </a:spcBef>
            </a:pPr>
            <a:endParaRPr lang="ru-RU" sz="2000" dirty="0" smtClean="0"/>
          </a:p>
          <a:p>
            <a:pPr>
              <a:spcBef>
                <a:spcPts val="1200"/>
              </a:spcBef>
            </a:pPr>
            <a:r>
              <a:rPr lang="ru-RU" sz="2000" dirty="0" smtClean="0"/>
              <a:t>В </a:t>
            </a:r>
            <a:r>
              <a:rPr lang="en-US" sz="2000" dirty="0" smtClean="0"/>
              <a:t>UniTesS </a:t>
            </a:r>
            <a:r>
              <a:rPr lang="ru-RU" sz="2000" dirty="0" smtClean="0"/>
              <a:t>пользователь в любой момент может приостановить измерения, посмотреть промежуточные результаты и расчеты</a:t>
            </a:r>
            <a:endParaRPr lang="en-US" sz="20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886" y="3426976"/>
            <a:ext cx="6708204" cy="165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74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331640" y="1412776"/>
            <a:ext cx="7643192" cy="295232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Расчет погрешностей и бюджета неопределенности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Строгие требования к протоколам и свидетельствам о поверке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Сложность и неоднозначность методик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Нюансы при работе с приборами – </a:t>
            </a:r>
            <a:r>
              <a:rPr lang="en-US" sz="2000" dirty="0" smtClean="0"/>
              <a:t>“</a:t>
            </a:r>
            <a:r>
              <a:rPr lang="ru-RU" sz="2000" dirty="0" smtClean="0"/>
              <a:t>плывут</a:t>
            </a:r>
            <a:r>
              <a:rPr lang="en-US" sz="2000" dirty="0" smtClean="0"/>
              <a:t>”</a:t>
            </a:r>
            <a:r>
              <a:rPr lang="ru-RU" sz="2000" dirty="0" smtClean="0"/>
              <a:t> показания, перегрузки и т.д.</a:t>
            </a:r>
            <a:endParaRPr lang="ru-RU" sz="2000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Специфика метрологии</a:t>
            </a:r>
            <a:endParaRPr lang="en-US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196752"/>
            <a:ext cx="4392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71600" y="1196752"/>
            <a:ext cx="13835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971409" y="156949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61884" y="218390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981125" y="310706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981125" y="371703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9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331449" y="1412776"/>
            <a:ext cx="7494061" cy="144016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Разный уровень компьютерной грамотности пользователя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/>
              <a:t>Психологическое неприятие перемен</a:t>
            </a:r>
            <a:endParaRPr lang="ru-RU" sz="2000" dirty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Проблемы внедрения и сопровождения</a:t>
            </a:r>
            <a:endParaRPr lang="en-US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196752"/>
            <a:ext cx="72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71600" y="1196752"/>
            <a:ext cx="13835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971409" y="156949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85435" y="249289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 txBox="1">
            <a:spLocks/>
          </p:cNvSpPr>
          <p:nvPr/>
        </p:nvSpPr>
        <p:spPr>
          <a:xfrm>
            <a:off x="1383311" y="3779614"/>
            <a:ext cx="7494061" cy="238569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109728" indent="0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1200"/>
              </a:spcBef>
            </a:pPr>
            <a:r>
              <a:rPr lang="ru-RU" sz="2000" dirty="0" smtClean="0"/>
              <a:t>Отдел внедрения, технической поддержки</a:t>
            </a:r>
          </a:p>
          <a:p>
            <a:pPr>
              <a:spcBef>
                <a:spcPts val="1200"/>
              </a:spcBef>
            </a:pPr>
            <a:r>
              <a:rPr lang="ru-RU" sz="2000" dirty="0" smtClean="0"/>
              <a:t>Собственная система качества, внутренние документированные процедуры</a:t>
            </a:r>
          </a:p>
          <a:p>
            <a:pPr>
              <a:spcBef>
                <a:spcPts val="1200"/>
              </a:spcBef>
            </a:pPr>
            <a:r>
              <a:rPr lang="ru-RU" sz="2000" dirty="0" smtClean="0"/>
              <a:t>Управление внедрением</a:t>
            </a:r>
          </a:p>
          <a:p>
            <a:pPr>
              <a:spcBef>
                <a:spcPts val="1200"/>
              </a:spcBef>
            </a:pPr>
            <a:r>
              <a:rPr lang="ru-RU" sz="2000" dirty="0" smtClean="0"/>
              <a:t>Программы обучения</a:t>
            </a:r>
          </a:p>
          <a:p>
            <a:pPr>
              <a:spcBef>
                <a:spcPts val="1200"/>
              </a:spcBef>
            </a:pPr>
            <a:r>
              <a:rPr lang="ru-RU" sz="2000" dirty="0" smtClean="0"/>
              <a:t>Полный комплект документации</a:t>
            </a:r>
          </a:p>
        </p:txBody>
      </p:sp>
      <p:sp>
        <p:nvSpPr>
          <p:cNvPr id="10" name="Rectangle 1"/>
          <p:cNvSpPr txBox="1">
            <a:spLocks/>
          </p:cNvSpPr>
          <p:nvPr/>
        </p:nvSpPr>
        <p:spPr>
          <a:xfrm>
            <a:off x="509062" y="2996952"/>
            <a:ext cx="3342858" cy="5715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u="none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dirty="0" smtClean="0"/>
              <a:t>Наше решение</a:t>
            </a:r>
            <a:endParaRPr lang="en-US" sz="28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91414" y="3563590"/>
            <a:ext cx="29724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23462" y="3563590"/>
            <a:ext cx="10660" cy="2357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023271" y="393633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037297" y="436510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034122" y="505343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037297" y="549818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037258" y="592070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31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96855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  </a:t>
            </a:r>
            <a:r>
              <a:rPr lang="en-US" sz="7200" dirty="0" smtClean="0"/>
              <a:t>UniTesS® 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200" dirty="0" smtClean="0"/>
              <a:t>система комплексной автоматизации</a:t>
            </a:r>
            <a:br>
              <a:rPr lang="ru-RU" sz="3200" dirty="0" smtClean="0"/>
            </a:br>
            <a:r>
              <a:rPr lang="ru-RU" sz="3200" dirty="0" smtClean="0"/>
              <a:t>поверочных, калибровочных и испытательных лабораторий</a:t>
            </a:r>
            <a:endParaRPr lang="ru-RU" sz="3200" dirty="0"/>
          </a:p>
        </p:txBody>
      </p:sp>
      <p:pic>
        <p:nvPicPr>
          <p:cNvPr id="1027" name="Picture 3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1"/>
            <a:ext cx="8954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3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331640" y="1124744"/>
            <a:ext cx="7643192" cy="504056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600" dirty="0" smtClean="0"/>
              <a:t>Бюро </a:t>
            </a:r>
            <a:r>
              <a:rPr lang="ru-RU" sz="2600" dirty="0"/>
              <a:t>приемки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1600" i="1" dirty="0"/>
              <a:t>(Радиочастотная идентификация СИ </a:t>
            </a:r>
            <a:r>
              <a:rPr lang="en-US" sz="1600" i="1" dirty="0"/>
              <a:t>(RFID</a:t>
            </a:r>
            <a:r>
              <a:rPr lang="en-US" sz="1600" i="1" dirty="0" smtClean="0"/>
              <a:t>)</a:t>
            </a:r>
            <a:r>
              <a:rPr lang="ru-RU" sz="1600" i="1" dirty="0" smtClean="0"/>
              <a:t> и штрих-кодирование,</a:t>
            </a:r>
            <a:br>
              <a:rPr lang="ru-RU" sz="1600" i="1" dirty="0" smtClean="0"/>
            </a:br>
            <a:r>
              <a:rPr lang="ru-RU" sz="1600" i="1" dirty="0" smtClean="0"/>
              <a:t>автоматическое формирование приемосдаточных документов) 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600" dirty="0" smtClean="0"/>
              <a:t>Работы по поверке </a:t>
            </a:r>
            <a:r>
              <a:rPr lang="ru-RU" sz="2600" dirty="0"/>
              <a:t>и </a:t>
            </a:r>
            <a:r>
              <a:rPr lang="ru-RU" sz="2600" dirty="0" smtClean="0"/>
              <a:t>калибровке СИ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600" i="1" dirty="0" smtClean="0"/>
              <a:t>(управление любыми приборами, расчеты, машинное зрение)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600" dirty="0" smtClean="0"/>
              <a:t>Формирование документов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600" i="1" dirty="0" smtClean="0"/>
              <a:t>(протоколы, свидетельства, другие документы)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800" dirty="0" smtClean="0"/>
              <a:t>Контроль и отчетность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600" i="1" dirty="0" smtClean="0"/>
              <a:t>(календарь выполнения работ, контроль сроков, учет работ и анализ эффективности)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800" dirty="0" smtClean="0"/>
              <a:t>Планирование и прогнозирование</a:t>
            </a:r>
            <a:br>
              <a:rPr lang="ru-RU" sz="2800" dirty="0" smtClean="0"/>
            </a:br>
            <a:r>
              <a:rPr lang="ru-RU" sz="1500" i="1" dirty="0" smtClean="0"/>
              <a:t>(планирование и распределение работ, прогнозирование и обоснование </a:t>
            </a:r>
            <a:br>
              <a:rPr lang="ru-RU" sz="1500" i="1" dirty="0" smtClean="0"/>
            </a:br>
            <a:r>
              <a:rPr lang="ru-RU" sz="1500" i="1" dirty="0" smtClean="0"/>
              <a:t>модернизации материально-технической базы)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827584" y="0"/>
            <a:ext cx="8136904" cy="836712"/>
          </a:xfrm>
          <a:effectLst>
            <a:outerShdw blurRad="50800" dist="38100" dir="5400000" sx="1000" sy="1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/>
                <a:latin typeface="Copperplate Gothic Bold" pitchFamily="34" charset="0"/>
              </a:rPr>
              <a:t>UniTesS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®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/>
                <a:latin typeface="Britannic Bold" pitchFamily="34" charset="0"/>
              </a:rPr>
              <a:t>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–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комплексная автоматизация:</a:t>
            </a:r>
            <a:endParaRPr lang="en-US" sz="28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980728"/>
            <a:ext cx="7560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71600" y="980728"/>
            <a:ext cx="31475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971409" y="126876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981125" y="242088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002080" y="328498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002080" y="414908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003075" y="530120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7216"/>
            <a:ext cx="576064" cy="69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605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UniTesS APM</a:t>
            </a:r>
            <a:r>
              <a:rPr lang="ru-RU" sz="2800" dirty="0" smtClean="0"/>
              <a:t> – простой интерфейс</a:t>
            </a: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941040"/>
            <a:ext cx="802005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"/>
          <p:cNvSpPr txBox="1">
            <a:spLocks/>
          </p:cNvSpPr>
          <p:nvPr/>
        </p:nvSpPr>
        <p:spPr>
          <a:xfrm>
            <a:off x="3779912" y="5805264"/>
            <a:ext cx="5256584" cy="5715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u="none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000" dirty="0" smtClean="0"/>
              <a:t>*простой интерфейс для пользователя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577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owerPoint_Template_ATELab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8422FFE-216A-4455-8262-546F7A578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PowerPoint_Template_ATELab</Template>
  <TotalTime>0</TotalTime>
  <Words>294</Words>
  <Application>Microsoft Office PowerPoint</Application>
  <PresentationFormat>Экран (4:3)</PresentationFormat>
  <Paragraphs>82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Britannic Bold</vt:lpstr>
      <vt:lpstr>Calibri</vt:lpstr>
      <vt:lpstr>Copperplate Gothic Bold</vt:lpstr>
      <vt:lpstr>Lucida Sans Unicode</vt:lpstr>
      <vt:lpstr>Verdana</vt:lpstr>
      <vt:lpstr>Wingdings 2</vt:lpstr>
      <vt:lpstr>Wingdings 3</vt:lpstr>
      <vt:lpstr>PowerPoint_Template_ATELab</vt:lpstr>
      <vt:lpstr>Презентация PowerPoint</vt:lpstr>
      <vt:lpstr>Зачем нужна автоматизация?</vt:lpstr>
      <vt:lpstr>Короткий жизненный цикл ПО</vt:lpstr>
      <vt:lpstr>Валидация ПО</vt:lpstr>
      <vt:lpstr>Специфика метрологии</vt:lpstr>
      <vt:lpstr>Проблемы внедрения и сопровождения</vt:lpstr>
      <vt:lpstr>  UniTesS®   система комплексной автоматизации поверочных, калибровочных и испытательных лабораторий</vt:lpstr>
      <vt:lpstr>UniTesS® – комплексная автоматизация:</vt:lpstr>
      <vt:lpstr>UniTesS APM – простой интерфейс</vt:lpstr>
      <vt:lpstr>UniTesS Vision - модуль машинного зрения</vt:lpstr>
      <vt:lpstr>Считывание показаний с любых типов индикаторов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Скрипт UniTesS</vt:lpstr>
      <vt:lpstr>Однотипные команды</vt:lpstr>
      <vt:lpstr>Презентация PowerPoint</vt:lpstr>
      <vt:lpstr>www.unitess.by   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2013-05-27T09:05:18Z</dcterms:created>
  <dcterms:modified xsi:type="dcterms:W3CDTF">2017-04-13T05:48:33Z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TC101671239990</vt:lpwstr>
  </property>
</Properties>
</file>